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8" roundtripDataSignature="AMtx7miG2Iq+DCojyIAR4Lqn/MQcZzneG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38" Type="http://customschemas.google.com/relationships/presentationmetadata" Target="meta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9" name="Google Shape;219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3" name="Google Shape;243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2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5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5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4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4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3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4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4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4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4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4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3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>
            <p:ph type="ctrTitle"/>
          </p:nvPr>
        </p:nvSpPr>
        <p:spPr>
          <a:xfrm>
            <a:off x="1524000" y="12747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/>
              <a:t>SHINGLES</a:t>
            </a:r>
            <a:endParaRPr/>
          </a:p>
        </p:txBody>
      </p:sp>
      <p:sp>
        <p:nvSpPr>
          <p:cNvPr id="89" name="Google Shape;89;p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Triggers to reactivation of Varicelle-Zoster</a:t>
            </a:r>
            <a:endParaRPr/>
          </a:p>
        </p:txBody>
      </p:sp>
      <p:sp>
        <p:nvSpPr>
          <p:cNvPr id="139" name="Google Shape;139;p1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Emotional stress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Use of medications (immunosuppressants)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Acute or chronic illness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Exposure to the virus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Presence of a malignancy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Can it spread ?</a:t>
            </a:r>
            <a:endParaRPr/>
          </a:p>
        </p:txBody>
      </p:sp>
      <p:sp>
        <p:nvSpPr>
          <p:cNvPr id="145" name="Google Shape;145;p1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the VZV in a person with shingles spreads via contact with the fluid or pus from the blisters. 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people who comes into contact with this, may develop  chickenpox if they have never had it, and may later develop shingles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VZV in a person with shingles can transmit via coughing and sneezing only if blisters have developed in the person’s oral cavity.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Risk Factors</a:t>
            </a:r>
            <a:endParaRPr/>
          </a:p>
        </p:txBody>
      </p:sp>
      <p:sp>
        <p:nvSpPr>
          <p:cNvPr id="151" name="Google Shape;151;p3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age &gt; 50 years,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 immunosuppression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infections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mental stress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female gender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diabetes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Stage 1: Pre-eruptive</a:t>
            </a:r>
            <a:endParaRPr/>
          </a:p>
        </p:txBody>
      </p:sp>
      <p:sp>
        <p:nvSpPr>
          <p:cNvPr id="157" name="Google Shape;157;p1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burning pain in a specific dermatome x 2 days pre-rash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+/- headaches, malaise, photophobia (intolerance of light)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Stage 2: Eruptive (Rash)</a:t>
            </a:r>
            <a:endParaRPr/>
          </a:p>
        </p:txBody>
      </p:sp>
      <p:sp>
        <p:nvSpPr>
          <p:cNvPr id="163" name="Google Shape;163;p13"/>
          <p:cNvSpPr txBox="1"/>
          <p:nvPr>
            <p:ph idx="1" type="body"/>
          </p:nvPr>
        </p:nvSpPr>
        <p:spPr>
          <a:xfrm>
            <a:off x="838200" y="1825624"/>
            <a:ext cx="10515600" cy="50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Multiple painful vesicles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May appear in 1-3 crops overt 3-5 days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Vesicles may burst, ulcerate and dry out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This is the most contagious phase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Eruptive phase may last 2-4 weeks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Pain may last longer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Most commonly develops as a stripe of blisters that wraps around either the left or right side of the torso, in a single dermatome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Sometimes occurs around one eye or on one side of the neck or face.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68550" y="895350"/>
            <a:ext cx="7454900" cy="506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62200" y="1651000"/>
            <a:ext cx="7467600" cy="355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76550" y="1504950"/>
            <a:ext cx="6438900" cy="384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9950" y="1625600"/>
            <a:ext cx="5372100" cy="360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83100" y="1854200"/>
            <a:ext cx="3225800" cy="314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5950" y="95250"/>
            <a:ext cx="10960100" cy="66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Stage 3: Chronic HZ Infection</a:t>
            </a:r>
            <a:endParaRPr/>
          </a:p>
        </p:txBody>
      </p:sp>
      <p:sp>
        <p:nvSpPr>
          <p:cNvPr id="194" name="Google Shape;194;p2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severe pain that lasts &gt; 4 weeks.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altered sensation (pins and needles / shock-like sensations)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pain may be disabling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pain may last several months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symptoms</a:t>
            </a:r>
            <a:endParaRPr/>
          </a:p>
        </p:txBody>
      </p:sp>
      <p:sp>
        <p:nvSpPr>
          <p:cNvPr id="200" name="Google Shape;200;p22"/>
          <p:cNvSpPr txBox="1"/>
          <p:nvPr>
            <p:ph idx="1" type="body"/>
          </p:nvPr>
        </p:nvSpPr>
        <p:spPr>
          <a:xfrm>
            <a:off x="838200" y="1507524"/>
            <a:ext cx="10515600" cy="51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pain, burning or tingling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sensitivity to touch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red rash that begins a few days after the pain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fluid-filled blisters that break open and crust over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itching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US"/>
              <a:t>Less common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fever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headache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sensitivity to light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fatigue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Herpes Zoster Ophthalmicus (HZO)</a:t>
            </a:r>
            <a:endParaRPr/>
          </a:p>
        </p:txBody>
      </p:sp>
      <p:sp>
        <p:nvSpPr>
          <p:cNvPr id="206" name="Google Shape;206;p2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the affected nerve is a branch of the trigeminal nerve which supplies sensation to part of the face and eye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50-85% of cases of HZO get eye complications (inflammation / infection / necrosis of various parts of the eye)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there is a risk of blindness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increased risk of getting HZO with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</a:pPr>
            <a:r>
              <a:rPr lang="en-US"/>
              <a:t>age &gt;50 years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</a:pPr>
            <a:r>
              <a:rPr lang="en-US"/>
              <a:t>Immunosuppression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Patients with HZO have up to x 4 increased risk of stroke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81250" y="1708150"/>
            <a:ext cx="7429500" cy="344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63800" y="1587500"/>
            <a:ext cx="7264400" cy="368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Ramsay Hunt Syndrome</a:t>
            </a:r>
            <a:endParaRPr/>
          </a:p>
        </p:txBody>
      </p:sp>
      <p:sp>
        <p:nvSpPr>
          <p:cNvPr id="223" name="Google Shape;223;p2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involves a different nerve (the facial nerve)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&lt;1% of all HZ cases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facial palsy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post-herpetic neuralgia common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other nearby nerves may be involved, causing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</a:pPr>
            <a:r>
              <a:rPr lang="en-US"/>
              <a:t>dizziness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</a:pPr>
            <a:r>
              <a:rPr lang="en-US"/>
              <a:t>altered hearing / tinnitus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</a:pPr>
            <a:r>
              <a:rPr lang="en-US"/>
              <a:t>difficulty swallowing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</a:pPr>
            <a:r>
              <a:rPr lang="en-US"/>
              <a:t>hoarseness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/>
              <a:t>Facial (Bell’s ) Palsy</a:t>
            </a:r>
            <a:br>
              <a:rPr b="1" lang="en-US" u="sng"/>
            </a:br>
            <a:endParaRPr/>
          </a:p>
        </p:txBody>
      </p:sp>
      <p:sp>
        <p:nvSpPr>
          <p:cNvPr id="229" name="Google Shape;229;p2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857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weakness or paralysis on one side of face 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facial droop 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difficulty making facial expressions, (closing eye / smiling)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drooling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pain around the jaw or in or behind your ear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increased sensitivity to sound on that side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headache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loss of taste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changes in  amount of tears and saliva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57400" y="596900"/>
            <a:ext cx="8077200" cy="566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Complications</a:t>
            </a:r>
            <a:endParaRPr/>
          </a:p>
        </p:txBody>
      </p:sp>
      <p:sp>
        <p:nvSpPr>
          <p:cNvPr id="240" name="Google Shape;240;p2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post herpetic neuralgia (pain)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</a:pPr>
            <a:r>
              <a:rPr lang="en-US"/>
              <a:t>frequent complication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</a:pPr>
            <a:r>
              <a:rPr lang="en-US"/>
              <a:t>severe pain, lasting several weeks  weeks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acute urinary retention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acute colonic pseudo-obstruction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keloids (benign connective tissue tumours in healing HZ skin lesions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recurrence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HZ and Cancer</a:t>
            </a:r>
            <a:endParaRPr/>
          </a:p>
        </p:txBody>
      </p:sp>
      <p:sp>
        <p:nvSpPr>
          <p:cNvPr id="247" name="Google Shape;247;p2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HZ is linked with an increased risk of getting cancer, esp blood cancers and lung cancer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Separately, patients with cancer (if immunocompromised) may have increased risk of developing HZ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2975" y="1309817"/>
            <a:ext cx="10873066" cy="41271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Covid Vaccines</a:t>
            </a:r>
            <a:endParaRPr/>
          </a:p>
        </p:txBody>
      </p:sp>
      <p:sp>
        <p:nvSpPr>
          <p:cNvPr id="253" name="Google Shape;253;p2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all Covid vaccines are linked with increased risk of HZV reactivation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Treatment</a:t>
            </a:r>
            <a:endParaRPr/>
          </a:p>
        </p:txBody>
      </p:sp>
      <p:sp>
        <p:nvSpPr>
          <p:cNvPr id="259" name="Google Shape;259;p3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antiviral medication (acyclovir ACV)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small risk of renal toxicity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can also be used to reduce risk of reactivation in immunocompromised patients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Vaccination</a:t>
            </a:r>
            <a:endParaRPr/>
          </a:p>
        </p:txBody>
      </p:sp>
      <p:sp>
        <p:nvSpPr>
          <p:cNvPr id="265" name="Google Shape;265;p3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Reduces risk of HZV reactivation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Reduces the risk of getting PHN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Gabapentin and pregabalin used to reduce risk of PHN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When to see a doctor</a:t>
            </a:r>
            <a:endParaRPr/>
          </a:p>
        </p:txBody>
      </p:sp>
      <p:sp>
        <p:nvSpPr>
          <p:cNvPr id="271" name="Google Shape;271;p3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the pain and rash occur near an eye.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ge  50 or older (increased your risk of complications).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weakened immune system (cancer, medications or chronic illness).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 rash is widespread and painful.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2200" y="1037969"/>
            <a:ext cx="10600176" cy="4596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10" name="Google Shape;110;p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The Varicella-zoster virus (VZV) or human herpes virus 3 is the causative agent for both chickenpox/varicella and shingles/Herpes zoster (HZ).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HZ represents a reactivation of VZV in the host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variable clinical presentations,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HZ complications are potentially life-threatening.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HZ reactivation has been reported as a possible adverse event after COVID-19 vaccination.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Treatment options and prevention by vaccination are of clinical importance.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16" name="Google Shape;116;p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 person with the VZV may develop chickenpox, highly contagious.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after these symptoms go away, the virus stays latent in the body in nerves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later, it can reactivate as herpes zoster, which is the medical name for shingles.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30450" y="101600"/>
            <a:ext cx="7531100" cy="665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74900" y="425450"/>
            <a:ext cx="7442200" cy="600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Dermatomes</a:t>
            </a:r>
            <a:endParaRPr/>
          </a:p>
        </p:txBody>
      </p:sp>
      <p:sp>
        <p:nvSpPr>
          <p:cNvPr id="132" name="Google Shape;132;p9"/>
          <p:cNvSpPr txBox="1"/>
          <p:nvPr>
            <p:ph idx="1" type="body"/>
          </p:nvPr>
        </p:nvSpPr>
        <p:spPr>
          <a:xfrm>
            <a:off x="838200" y="1825625"/>
            <a:ext cx="331367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 dermatome is </a:t>
            </a:r>
            <a:r>
              <a:rPr b="1" lang="en-US"/>
              <a:t>an area of skin that is mainly supplied by a single spinal nerve</a:t>
            </a:r>
            <a:endParaRPr/>
          </a:p>
        </p:txBody>
      </p:sp>
      <p:pic>
        <p:nvPicPr>
          <p:cNvPr id="133" name="Google Shape;13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33895" y="365125"/>
            <a:ext cx="4699000" cy="610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2022-11-03T21:10:26Z</dcterms:created>
  <dc:creator>Microsoft Office User</dc:creator>
</cp:coreProperties>
</file>